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18" r:id="rId2"/>
  </p:sldMasterIdLst>
  <p:notesMasterIdLst>
    <p:notesMasterId r:id="rId32"/>
  </p:notesMasterIdLst>
  <p:sldIdLst>
    <p:sldId id="342" r:id="rId3"/>
    <p:sldId id="343" r:id="rId4"/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357" r:id="rId18"/>
    <p:sldId id="358" r:id="rId19"/>
    <p:sldId id="359" r:id="rId20"/>
    <p:sldId id="360" r:id="rId21"/>
    <p:sldId id="361" r:id="rId22"/>
    <p:sldId id="362" r:id="rId23"/>
    <p:sldId id="363" r:id="rId24"/>
    <p:sldId id="364" r:id="rId25"/>
    <p:sldId id="365" r:id="rId26"/>
    <p:sldId id="366" r:id="rId27"/>
    <p:sldId id="367" r:id="rId28"/>
    <p:sldId id="368" r:id="rId29"/>
    <p:sldId id="374" r:id="rId30"/>
    <p:sldId id="37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8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F9E24-BEC7-4F0F-9B7B-8CCCBA84C91E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B9422-41BF-4535-BB4E-806B180DB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813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which circulates in the plasma as the most abundant of the vitamin D metabolites and is thought to be a good indicator of overall vitamin D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37C0E-09D1-4625-8881-7F501905F70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*Calcidiol circulates in the plasma as the most abundant of the vitamin D metabolites and is thought to be a good indicator of overall vitamin D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37C0E-09D1-4625-8881-7F501905F70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This cholecalciferol, which circulates in the bloodstream in minute amounts, is not technically a vitamin but a </a:t>
            </a:r>
            <a:r>
              <a:rPr lang="en-US" sz="1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hormone</a:t>
            </a:r>
            <a:r>
              <a:rPr lang="en-US" sz="1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37C0E-09D1-4625-8881-7F501905F70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which circulates in the plasma as the most abundant of the vitamin D metabolites and is thought to be a good indicator of overall vitamin D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37C0E-09D1-4625-8881-7F501905F70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dirty="0">
                <a:solidFill>
                  <a:srgbClr val="777777"/>
                </a:solidFill>
              </a:rPr>
              <a:t>Infants who are breastfed are at risk for rickets, especially those who: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777777"/>
                </a:solidFill>
              </a:rPr>
              <a:t>   a. receive no oral supplementation   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777777"/>
                </a:solidFill>
              </a:rPr>
              <a:t>   b. have darkly pigmented skin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37C0E-09D1-4625-8881-7F501905F70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37C0E-09D1-4625-8881-7F501905F70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dirty="0">
                <a:solidFill>
                  <a:srgbClr val="777777"/>
                </a:solidFill>
              </a:rPr>
              <a:t>Infants who are breastfed are at risk for rickets, especially those who: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777777"/>
                </a:solidFill>
              </a:rPr>
              <a:t>   a. receive no oral supplementation   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777777"/>
                </a:solidFill>
              </a:rPr>
              <a:t>   b. have darkly pigmented skin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37C0E-09D1-4625-8881-7F501905F70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dirty="0">
                <a:solidFill>
                  <a:srgbClr val="777777"/>
                </a:solidFill>
              </a:rPr>
              <a:t>Infants who are breastfed are at risk for rickets, especially those who: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777777"/>
                </a:solidFill>
              </a:rPr>
              <a:t>   a. receive no oral supplementation   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777777"/>
                </a:solidFill>
              </a:rPr>
              <a:t>   b. have darkly pigmented skin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37C0E-09D1-4625-8881-7F501905F70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8463" y="0"/>
            <a:ext cx="3665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69469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568483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0513454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141886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921475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96574609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88579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019530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26625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722171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958205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116899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313853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645053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979929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615238" y="0"/>
            <a:ext cx="1524000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3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620000" y="5757863"/>
            <a:ext cx="1524000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8077200" y="6172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CC0066"/>
                </a:solidFill>
              </a:rPr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81888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1DDCB86-BCEC-4C5E-9146-C799002BD3D6}" type="datetimeFigureOut">
              <a:rPr lang="en-US" smtClean="0"/>
              <a:t>4/30/2017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5FB19C-1FED-460B-934A-02344CBD05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5" Type="http://schemas.openxmlformats.org/officeDocument/2006/relationships/image" Target="../media/image3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38308"/>
            <a:ext cx="6356137" cy="4248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647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573" y="4114801"/>
            <a:ext cx="373342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533400" y="1295400"/>
            <a:ext cx="7086600" cy="21605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 Occurs in the kidney at the 1 position, where it undergoes hydroxylation to the active metabolite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calcitriol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1,25-dihydroxycholecalciferol 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3400" y="685800"/>
            <a:ext cx="4960589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The second hydroxylation </a:t>
            </a:r>
            <a:endParaRPr lang="en-US" sz="3200" dirty="0">
              <a:solidFill>
                <a:srgbClr val="FF99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3962400"/>
            <a:ext cx="2268071" cy="1752600"/>
          </a:xfrm>
          <a:prstGeom prst="rect">
            <a:avLst/>
          </a:prstGeom>
          <a:noFill/>
          <a:ln w="31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1157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95675" y="3408362"/>
            <a:ext cx="13906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11</a:t>
            </a:fld>
            <a:endParaRPr lang="en-US" altLang="zh-CN"/>
          </a:p>
        </p:txBody>
      </p:sp>
      <p:sp>
        <p:nvSpPr>
          <p:cNvPr id="5" name="Rectangle 4"/>
          <p:cNvSpPr/>
          <p:nvPr/>
        </p:nvSpPr>
        <p:spPr>
          <a:xfrm>
            <a:off x="990600" y="609601"/>
            <a:ext cx="209063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Calcitriol</a:t>
            </a:r>
            <a:endParaRPr lang="en-US" sz="3600" b="1" dirty="0">
              <a:solidFill>
                <a:srgbClr val="FF99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4571999"/>
            <a:ext cx="784860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3200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1524000"/>
            <a:ext cx="8382000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Acts at 3 known sites to tightly regulate calcium metabolism: </a:t>
            </a:r>
          </a:p>
        </p:txBody>
      </p:sp>
      <p:sp>
        <p:nvSpPr>
          <p:cNvPr id="8" name="Rectangle 7"/>
          <p:cNvSpPr/>
          <p:nvPr/>
        </p:nvSpPr>
        <p:spPr>
          <a:xfrm>
            <a:off x="381000" y="2667000"/>
            <a:ext cx="845820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>
              <a:buAutoNum type="arabicParenBoth"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promotes absorption of calcium and phosphorus from the intestine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1509" y="3733800"/>
            <a:ext cx="8593891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(2) it increases reabsorption of phosphate in the kidney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8800" y="4257020"/>
            <a:ext cx="4724874" cy="10402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(3) it acts on bone to release </a:t>
            </a:r>
          </a:p>
          <a:p>
            <a:pPr>
              <a:buNone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calcium and phosphate. 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656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875" y="3432175"/>
            <a:ext cx="12382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12</a:t>
            </a:fld>
            <a:endParaRPr lang="en-US" altLang="zh-CN"/>
          </a:p>
        </p:txBody>
      </p:sp>
      <p:sp>
        <p:nvSpPr>
          <p:cNvPr id="7" name="Rectangle 6"/>
          <p:cNvSpPr/>
          <p:nvPr/>
        </p:nvSpPr>
        <p:spPr>
          <a:xfrm>
            <a:off x="838200" y="762000"/>
            <a:ext cx="3018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Epidemiolog</a:t>
            </a:r>
            <a:r>
              <a:rPr lang="en-US" sz="3200" b="1" dirty="0">
                <a:solidFill>
                  <a:srgbClr val="FF9900"/>
                </a:solidFill>
              </a:rPr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" y="2895600"/>
            <a:ext cx="6248400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2.Children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spend more time indoors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watching television or playing electronic games, instead of playing outdoors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200" y="1548825"/>
            <a:ext cx="769620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The frequency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increasing internationally</a:t>
            </a:r>
            <a:endParaRPr lang="en-US" sz="3200" b="1" dirty="0"/>
          </a:p>
        </p:txBody>
      </p:sp>
      <p:sp>
        <p:nvSpPr>
          <p:cNvPr id="10" name="Rectangle 9"/>
          <p:cNvSpPr/>
          <p:nvPr/>
        </p:nvSpPr>
        <p:spPr>
          <a:xfrm>
            <a:off x="685800" y="2209800"/>
            <a:ext cx="808599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1.Children to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wear sunscreen while outdoors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435445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592138"/>
            <a:ext cx="7427912" cy="478155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ru-RU" altLang="ko-KR" sz="2000" dirty="0">
              <a:solidFill>
                <a:srgbClr val="0066CC"/>
              </a:solidFill>
              <a:latin typeface="Verdana" pitchFamily="34" charset="0"/>
              <a:ea typeface="굴림" pitchFamily="34" charset="-127"/>
            </a:endParaRPr>
          </a:p>
          <a:p>
            <a:pPr>
              <a:lnSpc>
                <a:spcPct val="80000"/>
              </a:lnSpc>
            </a:pPr>
            <a:endParaRPr lang="en-US" altLang="ko-KR" sz="2000" dirty="0">
              <a:solidFill>
                <a:srgbClr val="0066CC"/>
              </a:solidFill>
              <a:latin typeface="Verdana" pitchFamily="34" charset="0"/>
              <a:ea typeface="굴림" pitchFamily="34" charset="-127"/>
            </a:endParaRPr>
          </a:p>
          <a:p>
            <a:pPr>
              <a:lnSpc>
                <a:spcPct val="80000"/>
              </a:lnSpc>
            </a:pPr>
            <a:endParaRPr lang="en-US" altLang="zh-CN" sz="2000" dirty="0">
              <a:solidFill>
                <a:srgbClr val="0066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13</a:t>
            </a:fld>
            <a:endParaRPr lang="en-US" altLang="zh-C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573" y="4114801"/>
            <a:ext cx="373342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447800" y="228558"/>
            <a:ext cx="491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>
                <a:solidFill>
                  <a:srgbClr val="FF9900"/>
                </a:solidFill>
              </a:rPr>
              <a:t>Clinical Presentation</a:t>
            </a:r>
          </a:p>
        </p:txBody>
      </p:sp>
      <p:pic>
        <p:nvPicPr>
          <p:cNvPr id="4098" name="Picture 2" descr="C:\Documents and Settings\Saad\My Documents\Downloads\1331341-1331373-985510-17589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066800"/>
            <a:ext cx="4724400" cy="4572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78925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573" y="4114801"/>
            <a:ext cx="373342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14</a:t>
            </a:fld>
            <a:endParaRPr lang="en-US" altLang="zh-CN"/>
          </a:p>
        </p:txBody>
      </p:sp>
      <p:pic>
        <p:nvPicPr>
          <p:cNvPr id="12290" name="Picture 2" descr="K-leg1.JPG (21217 byte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515112"/>
            <a:ext cx="1600200" cy="270434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590800" y="1981200"/>
            <a:ext cx="386516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18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Knock knee deformity (genu valgum)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362200" y="4648200"/>
            <a:ext cx="2986715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Bowleg deformity (genu varum</a:t>
            </a:r>
            <a:r>
              <a:rPr lang="en-US" sz="1600" dirty="0"/>
              <a:t>)</a:t>
            </a:r>
          </a:p>
        </p:txBody>
      </p:sp>
      <p:pic>
        <p:nvPicPr>
          <p:cNvPr id="12294" name="Picture 6" descr="http://t2.gstatic.com/images?q=tbn:ANd9GcRCRnYMIls1hsegP9f1gO9k44W3EYXsg4CrKqOxUbuxpKYJeOBY7AFBJLJ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733799"/>
            <a:ext cx="1447800" cy="20330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3980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57800" y="5334000"/>
            <a:ext cx="12382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15</a:t>
            </a:fld>
            <a:endParaRPr lang="en-US" altLang="zh-CN"/>
          </a:p>
        </p:txBody>
      </p:sp>
      <p:pic>
        <p:nvPicPr>
          <p:cNvPr id="9218" name="Picture 2" descr="WideWrists1.JPG (61059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333" y="609600"/>
            <a:ext cx="2434167" cy="1752600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3197160" y="1219200"/>
            <a:ext cx="183204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Wrist enlargement</a:t>
            </a:r>
          </a:p>
        </p:txBody>
      </p:sp>
      <p:pic>
        <p:nvPicPr>
          <p:cNvPr id="9220" name="Picture 4" descr="RibBeading.JPG (17552 byte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667000"/>
            <a:ext cx="1930400" cy="2895600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2829672" y="3928646"/>
            <a:ext cx="273292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Rib beading (rachitic rosary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03136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72200" y="5410200"/>
            <a:ext cx="13906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16</a:t>
            </a:fld>
            <a:endParaRPr lang="en-US" altLang="zh-CN"/>
          </a:p>
        </p:txBody>
      </p:sp>
      <p:pic>
        <p:nvPicPr>
          <p:cNvPr id="10242" name="Picture 2" descr="Frontal_bossing.JPG (23967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703" y="533400"/>
            <a:ext cx="2121031" cy="2057400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2743200" y="1295400"/>
            <a:ext cx="1545103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Frontal bossing</a:t>
            </a:r>
          </a:p>
        </p:txBody>
      </p:sp>
      <p:pic>
        <p:nvPicPr>
          <p:cNvPr id="10244" name="Picture 4" descr="Tibial.jpg (22082 byte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276600"/>
            <a:ext cx="2770905" cy="1828800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3556977" y="3852446"/>
            <a:ext cx="1396023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Tibial bowing</a:t>
            </a:r>
          </a:p>
        </p:txBody>
      </p:sp>
    </p:spTree>
    <p:extLst>
      <p:ext uri="{BB962C8B-B14F-4D97-AF65-F5344CB8AC3E}">
        <p14:creationId xmlns:p14="http://schemas.microsoft.com/office/powerpoint/2010/main" val="821922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867400" y="5257800"/>
            <a:ext cx="11239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17</a:t>
            </a:fld>
            <a:endParaRPr lang="en-US" altLang="zh-CN"/>
          </a:p>
        </p:txBody>
      </p:sp>
      <p:pic>
        <p:nvPicPr>
          <p:cNvPr id="8194" name="Picture 2" descr="scoliosis.jpg (49097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11479"/>
            <a:ext cx="1562100" cy="2265047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743200" y="1371600"/>
            <a:ext cx="928459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Scoliosis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35441" y="4385846"/>
            <a:ext cx="2903359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Harrison's sulcus and pot belly</a:t>
            </a:r>
          </a:p>
        </p:txBody>
      </p:sp>
      <p:pic>
        <p:nvPicPr>
          <p:cNvPr id="8196" name="Picture 4" descr="HarrisonsSulcus2.JPG (23200 byte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276600"/>
            <a:ext cx="1524000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8808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629025" y="3384550"/>
            <a:ext cx="11239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18</a:t>
            </a:fld>
            <a:endParaRPr lang="en-US" altLang="zh-CN"/>
          </a:p>
        </p:txBody>
      </p:sp>
      <p:sp>
        <p:nvSpPr>
          <p:cNvPr id="3" name="Rectangle 2"/>
          <p:cNvSpPr/>
          <p:nvPr/>
        </p:nvSpPr>
        <p:spPr>
          <a:xfrm>
            <a:off x="609600" y="228600"/>
            <a:ext cx="53367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FF9900"/>
                </a:solidFill>
              </a:rPr>
              <a:t>Approach Considerations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838200"/>
            <a:ext cx="6477000" cy="49182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Serum measurements 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in the workup for rickets may include the following:</a:t>
            </a:r>
          </a:p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1.Calcium.2.Phosphorus.3.Alkaline phosphatase4.Parathyroidhormone 5.25-hydroxy vitamin D</a:t>
            </a:r>
          </a:p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6.1,25-dihydroxyvitamin D</a:t>
            </a:r>
          </a:p>
          <a:p>
            <a:pPr>
              <a:buNone/>
            </a:pP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Radiography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is indicated in patients </a:t>
            </a:r>
          </a:p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with rickets</a:t>
            </a:r>
          </a:p>
        </p:txBody>
      </p:sp>
    </p:spTree>
    <p:extLst>
      <p:ext uri="{BB962C8B-B14F-4D97-AF65-F5344CB8AC3E}">
        <p14:creationId xmlns:p14="http://schemas.microsoft.com/office/powerpoint/2010/main" val="275358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573" y="4114801"/>
            <a:ext cx="373342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838200" y="381000"/>
            <a:ext cx="32960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Serum Chemistry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1219200"/>
            <a:ext cx="588173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Calcium (ionized fraction) is low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2057400"/>
            <a:ext cx="707014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Calcidiol (25-hydroxy vitamin D) is low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2895600"/>
            <a:ext cx="603139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Parathyroid hormone is elevated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3810000"/>
            <a:ext cx="759432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Phosphorus level is invariably low for age</a:t>
            </a:r>
          </a:p>
        </p:txBody>
      </p:sp>
      <p:sp>
        <p:nvSpPr>
          <p:cNvPr id="8" name="Rectangle 7"/>
          <p:cNvSpPr/>
          <p:nvPr/>
        </p:nvSpPr>
        <p:spPr>
          <a:xfrm>
            <a:off x="617130" y="4876800"/>
            <a:ext cx="5097870" cy="11757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Alkaline phosphatase levels </a:t>
            </a:r>
          </a:p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are uniformly elevated</a:t>
            </a:r>
            <a:r>
              <a:rPr lang="en-US" dirty="0"/>
              <a:t>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0025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4600" y="2590800"/>
            <a:ext cx="3505200" cy="99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zh-CN" sz="40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Rickets</a:t>
            </a:r>
          </a:p>
        </p:txBody>
      </p:sp>
    </p:spTree>
    <p:extLst>
      <p:ext uri="{BB962C8B-B14F-4D97-AF65-F5344CB8AC3E}">
        <p14:creationId xmlns:p14="http://schemas.microsoft.com/office/powerpoint/2010/main" val="22046674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2819400" cy="1249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Radiography</a:t>
            </a:r>
            <a:br>
              <a:rPr lang="en-US" sz="3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04610" y="5410200"/>
            <a:ext cx="12382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20</a:t>
            </a:fld>
            <a:endParaRPr lang="en-US" altLang="zh-CN"/>
          </a:p>
        </p:txBody>
      </p:sp>
      <p:sp>
        <p:nvSpPr>
          <p:cNvPr id="5" name="TextBox 4"/>
          <p:cNvSpPr txBox="1"/>
          <p:nvPr/>
        </p:nvSpPr>
        <p:spPr>
          <a:xfrm>
            <a:off x="762000" y="1600200"/>
            <a:ext cx="6858000" cy="23575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Cupping of the metaphysis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Fraying of the edge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Widening of the osteoid tissue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Hypominiralization of bones</a:t>
            </a:r>
          </a:p>
        </p:txBody>
      </p:sp>
    </p:spTree>
    <p:extLst>
      <p:ext uri="{BB962C8B-B14F-4D97-AF65-F5344CB8AC3E}">
        <p14:creationId xmlns:p14="http://schemas.microsoft.com/office/powerpoint/2010/main" val="36948647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629025" y="3384550"/>
            <a:ext cx="11239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21</a:t>
            </a:fld>
            <a:endParaRPr lang="en-US" altLang="zh-CN"/>
          </a:p>
        </p:txBody>
      </p:sp>
      <p:pic>
        <p:nvPicPr>
          <p:cNvPr id="5122" name="Picture 2" descr="C:\Documents and Settings\Saad\My Documents\Downloads\ricket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976437"/>
            <a:ext cx="5491163" cy="4043363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609600" y="381000"/>
            <a:ext cx="80010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Anteroposterior and lateral radiographs of the wrist of an 8-year-old boy with rickets demonstrates cupping and fraying of the metaphyseal region.</a:t>
            </a:r>
          </a:p>
        </p:txBody>
      </p:sp>
    </p:spTree>
    <p:extLst>
      <p:ext uri="{BB962C8B-B14F-4D97-AF65-F5344CB8AC3E}">
        <p14:creationId xmlns:p14="http://schemas.microsoft.com/office/powerpoint/2010/main" val="1977676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Radiograph in a 4-year-old girl with rickets depicts bowing of the legs caused by loading</a:t>
            </a:r>
            <a:r>
              <a:rPr lang="en-US" sz="2400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875" y="3432175"/>
            <a:ext cx="12382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22</a:t>
            </a:fld>
            <a:endParaRPr lang="en-US" altLang="zh-CN"/>
          </a:p>
        </p:txBody>
      </p:sp>
      <p:pic>
        <p:nvPicPr>
          <p:cNvPr id="6146" name="Picture 2" descr="C:\Documents and Settings\Saad\My Documents\Downloads\rickets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828801"/>
            <a:ext cx="3065088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08657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38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Treatment &amp; Management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24600" y="5410200"/>
            <a:ext cx="13906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23</a:t>
            </a:fld>
            <a:endParaRPr lang="en-US" altLang="zh-CN"/>
          </a:p>
        </p:txBody>
      </p:sp>
      <p:sp>
        <p:nvSpPr>
          <p:cNvPr id="4" name="Rectangle 3"/>
          <p:cNvSpPr/>
          <p:nvPr/>
        </p:nvSpPr>
        <p:spPr>
          <a:xfrm>
            <a:off x="990600" y="1524000"/>
            <a:ext cx="74676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Treatment for rickets may be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administered gradually 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over several months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a single-day dose</a:t>
            </a:r>
            <a:endParaRPr lang="en-US" sz="3200" b="1" dirty="0">
              <a:solidFill>
                <a:srgbClr val="77777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961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4450463"/>
            <a:ext cx="3276600" cy="240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457200" y="990600"/>
            <a:ext cx="8153400" cy="32439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the gradual method is chosen,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125-250 mcg (5000-10,000 U) 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is given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daily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2-3 months 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until:</a:t>
            </a:r>
          </a:p>
          <a:p>
            <a:pPr marL="514350" indent="-514350">
              <a:buAutoNum type="arabicPeriod"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Healing is well established </a:t>
            </a:r>
          </a:p>
          <a:p>
            <a:pPr marL="514350" indent="-514350">
              <a:buAutoNum type="arabicPeriod"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Alkaline phosphatase concentration is approaching the reference range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14112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629025" y="3384550"/>
            <a:ext cx="11239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25</a:t>
            </a:fld>
            <a:endParaRPr lang="en-US" altLang="zh-CN"/>
          </a:p>
        </p:txBody>
      </p:sp>
      <p:sp>
        <p:nvSpPr>
          <p:cNvPr id="3" name="Rectangle 2"/>
          <p:cNvSpPr/>
          <p:nvPr/>
        </p:nvSpPr>
        <p:spPr>
          <a:xfrm>
            <a:off x="990600" y="1066800"/>
            <a:ext cx="7467600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the vitamin D dose is administered in a single day, it is usually divided into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4 or 6 oral doses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. An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intramuscular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injection is also available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3213557"/>
            <a:ext cx="6400800" cy="2259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 nutritional rickets:</a:t>
            </a:r>
          </a:p>
          <a:p>
            <a:pPr>
              <a:buNone/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1.Phosphorus level rises in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96 hrs 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Radiographic healing is visible in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6-7 days</a:t>
            </a:r>
          </a:p>
        </p:txBody>
      </p:sp>
    </p:spTree>
    <p:extLst>
      <p:ext uri="{BB962C8B-B14F-4D97-AF65-F5344CB8AC3E}">
        <p14:creationId xmlns:p14="http://schemas.microsoft.com/office/powerpoint/2010/main" val="42628222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67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Rickets Medications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553200" y="5486400"/>
            <a:ext cx="12382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26</a:t>
            </a:fld>
            <a:endParaRPr lang="en-US" altLang="zh-CN"/>
          </a:p>
        </p:txBody>
      </p:sp>
      <p:sp>
        <p:nvSpPr>
          <p:cNvPr id="4" name="Rectangle 3"/>
          <p:cNvSpPr/>
          <p:nvPr/>
        </p:nvSpPr>
        <p:spPr>
          <a:xfrm>
            <a:off x="762000" y="2199382"/>
            <a:ext cx="7772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Vitamin D is a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fat-soluble vitamin 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used to prevent or treat vitamin D deficiency</a:t>
            </a:r>
          </a:p>
        </p:txBody>
      </p:sp>
    </p:spTree>
    <p:extLst>
      <p:ext uri="{BB962C8B-B14F-4D97-AF65-F5344CB8AC3E}">
        <p14:creationId xmlns:p14="http://schemas.microsoft.com/office/powerpoint/2010/main" val="176844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3729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/>
          <p:cNvSpPr/>
          <p:nvPr/>
        </p:nvSpPr>
        <p:spPr bwMode="auto">
          <a:xfrm>
            <a:off x="685800" y="3886200"/>
            <a:ext cx="16764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0066"/>
              </a:solidFill>
              <a:latin typeface="Times" charset="0"/>
            </a:endParaRPr>
          </a:p>
        </p:txBody>
      </p:sp>
      <p:sp>
        <p:nvSpPr>
          <p:cNvPr id="60" name="Rounded Rectangle 59"/>
          <p:cNvSpPr/>
          <p:nvPr/>
        </p:nvSpPr>
        <p:spPr bwMode="auto">
          <a:xfrm>
            <a:off x="762000" y="2743200"/>
            <a:ext cx="1981200" cy="9144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0066"/>
              </a:solidFill>
              <a:latin typeface="Times" charset="0"/>
            </a:endParaRPr>
          </a:p>
        </p:txBody>
      </p:sp>
      <p:sp>
        <p:nvSpPr>
          <p:cNvPr id="59" name="Rounded Rectangle 58"/>
          <p:cNvSpPr/>
          <p:nvPr/>
        </p:nvSpPr>
        <p:spPr bwMode="auto">
          <a:xfrm>
            <a:off x="6934200" y="5562600"/>
            <a:ext cx="1981200" cy="762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0066"/>
              </a:solidFill>
              <a:latin typeface="Times" charset="0"/>
            </a:endParaRPr>
          </a:p>
        </p:txBody>
      </p:sp>
      <p:sp>
        <p:nvSpPr>
          <p:cNvPr id="57" name="Rounded Rectangle 56"/>
          <p:cNvSpPr/>
          <p:nvPr/>
        </p:nvSpPr>
        <p:spPr bwMode="auto">
          <a:xfrm>
            <a:off x="6400800" y="4267200"/>
            <a:ext cx="18288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0066"/>
              </a:solidFill>
              <a:latin typeface="Times" charset="0"/>
            </a:endParaRPr>
          </a:p>
        </p:txBody>
      </p:sp>
      <p:sp>
        <p:nvSpPr>
          <p:cNvPr id="56" name="Rounded Rectangle 55"/>
          <p:cNvSpPr/>
          <p:nvPr/>
        </p:nvSpPr>
        <p:spPr bwMode="auto">
          <a:xfrm>
            <a:off x="5943600" y="3048000"/>
            <a:ext cx="2590800" cy="1143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0066"/>
              </a:solidFill>
              <a:latin typeface="Times" charset="0"/>
            </a:endParaRPr>
          </a:p>
        </p:txBody>
      </p:sp>
      <p:sp>
        <p:nvSpPr>
          <p:cNvPr id="54" name="Rounded Rectangle 53"/>
          <p:cNvSpPr/>
          <p:nvPr/>
        </p:nvSpPr>
        <p:spPr bwMode="auto">
          <a:xfrm>
            <a:off x="5029200" y="1600200"/>
            <a:ext cx="2362200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0066"/>
              </a:solidFill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b="1" dirty="0"/>
              <a:t>FOOD PYRAMID</a:t>
            </a:r>
          </a:p>
        </p:txBody>
      </p:sp>
      <p:sp>
        <p:nvSpPr>
          <p:cNvPr id="4" name="Isosceles Triangle 3"/>
          <p:cNvSpPr/>
          <p:nvPr/>
        </p:nvSpPr>
        <p:spPr bwMode="auto">
          <a:xfrm>
            <a:off x="2286000" y="1676400"/>
            <a:ext cx="4572000" cy="457200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CC0066"/>
              </a:solidFill>
              <a:latin typeface="Times" charset="0"/>
            </a:endParaRPr>
          </a:p>
        </p:txBody>
      </p:sp>
      <p:cxnSp>
        <p:nvCxnSpPr>
          <p:cNvPr id="7" name="Straight Connector 6"/>
          <p:cNvCxnSpPr>
            <a:stCxn id="4" idx="0"/>
          </p:cNvCxnSpPr>
          <p:nvPr/>
        </p:nvCxnSpPr>
        <p:spPr bwMode="auto">
          <a:xfrm rot="16200000" flipH="1" flipV="1">
            <a:off x="1333500" y="2171700"/>
            <a:ext cx="3733800" cy="2743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endCxn id="4" idx="2"/>
          </p:cNvCxnSpPr>
          <p:nvPr/>
        </p:nvCxnSpPr>
        <p:spPr bwMode="auto">
          <a:xfrm rot="16200000" flipH="1">
            <a:off x="1638300" y="5600700"/>
            <a:ext cx="83820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rot="16200000" flipH="1">
            <a:off x="2209800" y="4800600"/>
            <a:ext cx="685800" cy="381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2743200" y="5334000"/>
            <a:ext cx="37338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rot="16200000" flipH="1">
            <a:off x="2895600" y="3886200"/>
            <a:ext cx="45720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3276600" y="4267200"/>
            <a:ext cx="25908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rot="16200000" flipH="1">
            <a:off x="3695700" y="2781300"/>
            <a:ext cx="2286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3886200" y="2971800"/>
            <a:ext cx="13716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rot="5400000">
            <a:off x="3924300" y="3619500"/>
            <a:ext cx="1295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rot="5400000">
            <a:off x="4191000" y="4800600"/>
            <a:ext cx="10668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7010400" y="54864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Bread,cereal,rice and pasta group</a:t>
            </a:r>
          </a:p>
          <a:p>
            <a:r>
              <a:rPr lang="en-US" dirty="0">
                <a:solidFill>
                  <a:srgbClr val="000000"/>
                </a:solidFill>
              </a:rPr>
              <a:t>6-11 servings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85800" y="38100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Vegetable group</a:t>
            </a:r>
          </a:p>
          <a:p>
            <a:r>
              <a:rPr lang="en-US" dirty="0">
                <a:solidFill>
                  <a:srgbClr val="000000"/>
                </a:solidFill>
              </a:rPr>
              <a:t> 3-5 servings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477000" y="4343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Fruit group </a:t>
            </a:r>
          </a:p>
          <a:p>
            <a:r>
              <a:rPr lang="en-US" dirty="0">
                <a:solidFill>
                  <a:srgbClr val="000000"/>
                </a:solidFill>
              </a:rPr>
              <a:t>2-4 servings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62000" y="27432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Milk , yogurt and cheese group</a:t>
            </a:r>
          </a:p>
          <a:p>
            <a:r>
              <a:rPr lang="en-US" dirty="0">
                <a:solidFill>
                  <a:srgbClr val="000000"/>
                </a:solidFill>
              </a:rPr>
              <a:t>2-3 servings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019800" y="30480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Meat, poultry,fish,dry beans eggs and nuts group</a:t>
            </a:r>
          </a:p>
          <a:p>
            <a:r>
              <a:rPr lang="en-US" dirty="0">
                <a:solidFill>
                  <a:srgbClr val="000000"/>
                </a:solidFill>
              </a:rPr>
              <a:t>2-3 servings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029200" y="1600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Fats, oils and sweets</a:t>
            </a:r>
          </a:p>
          <a:p>
            <a:r>
              <a:rPr lang="en-US" dirty="0">
                <a:solidFill>
                  <a:srgbClr val="000000"/>
                </a:solidFill>
              </a:rPr>
              <a:t>Use sparingly</a:t>
            </a:r>
          </a:p>
        </p:txBody>
      </p:sp>
      <p:pic>
        <p:nvPicPr>
          <p:cNvPr id="1028" name="Picture 4" descr="E:\Microsoft Office\CLIPART\PUB60COR\PH02759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4495800"/>
            <a:ext cx="1033975" cy="800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SAMSUNG\Pictures\cadbury-milk-chocola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057400"/>
            <a:ext cx="723900" cy="641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SAMSUNG\Pictures\thumb_fishfr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67537">
            <a:off x="4650946" y="3063163"/>
            <a:ext cx="776875" cy="6953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SAMSUNG\Pictures\Capsicum_ww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4648200"/>
            <a:ext cx="838200" cy="7680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Users\SAMSUNG\Pictures\icecream_sundae-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3505200"/>
            <a:ext cx="762000" cy="594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C:\Users\SAMSUNG\Pictures\f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5200" y="4267200"/>
            <a:ext cx="1225429" cy="1143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C:\Users\SAMSUNG\Pictures\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0102405">
            <a:off x="4343400" y="2362200"/>
            <a:ext cx="685800" cy="68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C:\Users\SAMSUNG\Pictures\v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81600" y="4572000"/>
            <a:ext cx="1117600" cy="838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 descr="C:\Users\SAMSUNG\Pictures\imagesb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81400" y="5257800"/>
            <a:ext cx="1433207" cy="990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C:\Users\SAMSUNG\Pictures\w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1128849" flipV="1">
            <a:off x="2636799" y="5238978"/>
            <a:ext cx="1250431" cy="10230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9" name="Picture 15" descr="C:\Users\SAMSUNG\Pictures\wm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810000" y="2895600"/>
            <a:ext cx="657225" cy="9858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0" name="Picture 16" descr="C:\Users\SAMSUNG\Pictures\ss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876800" y="5257800"/>
            <a:ext cx="1143000" cy="1066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1" name="Picture 17" descr="C:\Users\SAMSUNG\Pictures\g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715000" y="5410200"/>
            <a:ext cx="1022350" cy="9191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2" name="Picture 18" descr="C:\Users\SAMSUNG\Pictures\h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648200" y="3581400"/>
            <a:ext cx="801584" cy="68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3" name="Picture 19" descr="C:\Users\SAMSUNG\Pictures\x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962400" y="3733800"/>
            <a:ext cx="660400" cy="49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2275930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52857" y="2967335"/>
            <a:ext cx="4038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5230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4572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600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Background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151251"/>
            <a:ext cx="7848600" cy="1668149"/>
          </a:xfrm>
          <a:prstGeom prst="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Rickets </a:t>
            </a:r>
          </a:p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is a disease of growing bone that is unique to children and adolescents. 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3113782"/>
            <a:ext cx="7848600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is caused by a failure of osteoid to calcify in a growing person. 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" y="4450140"/>
            <a:ext cx="52578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Failure of osteoid to calcify in adults is called 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Osteomalacia.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F4A6F3-FEA4-4C85-A8E1-5EEE17508128}" type="datetime1">
              <a:rPr lang="en-US" altLang="zh-CN" smtClean="0"/>
              <a:pPr/>
              <a:t>4/30/2017</a:t>
            </a:fld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869395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95400" y="4183736"/>
            <a:ext cx="1524000" cy="176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4</a:t>
            </a:fld>
            <a:endParaRPr lang="en-US" altLang="zh-CN"/>
          </a:p>
        </p:txBody>
      </p:sp>
      <p:sp>
        <p:nvSpPr>
          <p:cNvPr id="4" name="Rectangle 3"/>
          <p:cNvSpPr/>
          <p:nvPr/>
        </p:nvSpPr>
        <p:spPr>
          <a:xfrm>
            <a:off x="685800" y="762000"/>
            <a:ext cx="7620000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Vitamin D deficiency rickets 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occurs when the metabolites of vitamin D are deficient.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2545140"/>
            <a:ext cx="76200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Less commonly, a dietary deficiency of calcium or phosphorus may also produce rickets</a:t>
            </a:r>
          </a:p>
        </p:txBody>
      </p:sp>
    </p:spTree>
    <p:extLst>
      <p:ext uri="{BB962C8B-B14F-4D97-AF65-F5344CB8AC3E}">
        <p14:creationId xmlns:p14="http://schemas.microsoft.com/office/powerpoint/2010/main" val="229573306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875" y="3432175"/>
            <a:ext cx="12382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E430AFE-AD25-4F0B-82E9-FF48664B0961}" type="datetime1">
              <a:rPr lang="en-US" altLang="zh-CN" smtClean="0"/>
              <a:pPr/>
              <a:t>4/30/2017</a:t>
            </a:fld>
            <a:endParaRPr lang="en-US" altLang="zh-C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5</a:t>
            </a:fld>
            <a:endParaRPr lang="en-US" altLang="zh-CN"/>
          </a:p>
        </p:txBody>
      </p:sp>
      <p:sp>
        <p:nvSpPr>
          <p:cNvPr id="6" name="Rectangle 5"/>
          <p:cNvSpPr/>
          <p:nvPr/>
        </p:nvSpPr>
        <p:spPr>
          <a:xfrm>
            <a:off x="609600" y="685800"/>
            <a:ext cx="7924800" cy="17666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Vitamin D-3 (cholecalciferol) </a:t>
            </a:r>
          </a:p>
          <a:p>
            <a:pPr>
              <a:lnSpc>
                <a:spcPct val="80000"/>
              </a:lnSpc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is formed in the skin from a derivative of cholesterol under the stimulus of ultraviolet-B light. </a:t>
            </a:r>
          </a:p>
        </p:txBody>
      </p:sp>
      <p:sp>
        <p:nvSpPr>
          <p:cNvPr id="7" name="Content Placeholder 11"/>
          <p:cNvSpPr txBox="1">
            <a:spLocks/>
          </p:cNvSpPr>
          <p:nvPr/>
        </p:nvSpPr>
        <p:spPr bwMode="auto">
          <a:xfrm>
            <a:off x="609600" y="2971800"/>
            <a:ext cx="5867400" cy="1766637"/>
          </a:xfrm>
          <a:prstGeom prst="rect">
            <a:avLst/>
          </a:prstGeom>
          <a:ln w="25400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Natural nutritional sources of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vitamin D are limited primarily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to fatty, ocean-going fish.</a:t>
            </a:r>
          </a:p>
        </p:txBody>
      </p:sp>
    </p:spTree>
    <p:extLst>
      <p:ext uri="{BB962C8B-B14F-4D97-AF65-F5344CB8AC3E}">
        <p14:creationId xmlns:p14="http://schemas.microsoft.com/office/powerpoint/2010/main" val="348943928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91275" y="5225480"/>
            <a:ext cx="13906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6</a:t>
            </a:fld>
            <a:endParaRPr lang="en-US" altLang="zh-CN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533400"/>
            <a:ext cx="6096000" cy="2057400"/>
          </a:xfrm>
          <a:prstGeom prst="rect">
            <a:avLst/>
          </a:prstGeom>
          <a:ln w="25400" cap="flat" cmpd="sng" algn="ctr">
            <a:solidFill>
              <a:schemeClr val="accent1"/>
            </a:solidFill>
            <a:prstDash val="solid"/>
            <a:miter lim="800000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Source of vitamin D</a:t>
            </a: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Ultraviolet light </a:t>
            </a: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Cod liver oil  </a:t>
            </a:r>
          </a:p>
          <a:p>
            <a:pPr marL="514350" marR="0" lvl="0" indent="-5143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Ergosterol (vitamin D-2)  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3091494"/>
            <a:ext cx="6705600" cy="11757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Dairy milk is fortified with vitamin D</a:t>
            </a:r>
          </a:p>
          <a:p>
            <a:pPr>
              <a:buNone/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(400 IU/L) 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4800600"/>
            <a:ext cx="5715000" cy="8802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Human milk contains little vitamin D(less than 20-40 IU/L)</a:t>
            </a:r>
            <a:endParaRPr lang="en-US" altLang="ko-KR" sz="3200" b="1" dirty="0">
              <a:solidFill>
                <a:srgbClr val="777777"/>
              </a:solidFill>
              <a:latin typeface="Times New Roman" pitchFamily="18" charset="0"/>
              <a:ea typeface="굴림" pitchFamily="34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6110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1436" y="7542"/>
            <a:ext cx="3441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None/>
            </a:pPr>
            <a:r>
              <a:rPr lang="en-US" sz="36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Pathophysiology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95675" y="3408362"/>
            <a:ext cx="13906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Documents and Settings\Saad\My Documents\Downloads\Cholecalciferol-image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436" y="648230"/>
            <a:ext cx="7389564" cy="5295370"/>
          </a:xfrm>
          <a:prstGeom prst="rect">
            <a:avLst/>
          </a:prstGeom>
          <a:noFill/>
          <a:ln w="3175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41544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573" y="4114801"/>
            <a:ext cx="373342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09600" y="1524000"/>
            <a:ext cx="7924800" cy="8802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Cholecalciferol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(i.e.</a:t>
            </a: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, vitamin D-3</a:t>
            </a:r>
            <a:r>
              <a:rPr lang="en-US" sz="3200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) is formed in the skin from 5-dihydrotachysterol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771900"/>
            <a:ext cx="2209800" cy="1657350"/>
          </a:xfrm>
          <a:prstGeom prst="rect">
            <a:avLst/>
          </a:prstGeom>
          <a:noFill/>
          <a:ln w="31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9418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2133600"/>
            <a:ext cx="7924800" cy="1066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Occurs at position 25 in the  liver, producing </a:t>
            </a:r>
            <a:r>
              <a:rPr lang="en-US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calcidiol </a:t>
            </a:r>
            <a:r>
              <a:rPr lang="en-US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25-hydroxycholecalciferol</a:t>
            </a:r>
            <a:r>
              <a:rPr lang="en-US" b="1" dirty="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en-US" altLang="zh-CN" b="1" dirty="0">
              <a:solidFill>
                <a:srgbClr val="77777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819B5B-1D16-4F51-B766-59DF2DB5D425}" type="slidenum">
              <a:rPr lang="en-US" altLang="zh-CN" smtClean="0"/>
              <a:pPr/>
              <a:t>9</a:t>
            </a:fld>
            <a:endParaRPr lang="en-US" altLang="zh-C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573" y="4114801"/>
            <a:ext cx="373342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619929" y="1647313"/>
            <a:ext cx="4256871" cy="4862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32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The first hydroxylation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9600" y="381000"/>
            <a:ext cx="7924800" cy="8802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steroid undergoes hydroxylation in 2 steps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3661" y="4191001"/>
            <a:ext cx="2173539" cy="1676400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76743042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2_Theme8">
  <a:themeElements>
    <a:clrScheme name="Blank Presentation 14">
      <a:dk1>
        <a:srgbClr val="CC0066"/>
      </a:dk1>
      <a:lt1>
        <a:srgbClr val="FFFFFF"/>
      </a:lt1>
      <a:dk2>
        <a:srgbClr val="CC0066"/>
      </a:dk2>
      <a:lt2>
        <a:srgbClr val="993366"/>
      </a:lt2>
      <a:accent1>
        <a:srgbClr val="FFFFCC"/>
      </a:accent1>
      <a:accent2>
        <a:srgbClr val="663366"/>
      </a:accent2>
      <a:accent3>
        <a:srgbClr val="FFFFFF"/>
      </a:accent3>
      <a:accent4>
        <a:srgbClr val="AE0056"/>
      </a:accent4>
      <a:accent5>
        <a:srgbClr val="FFFFE2"/>
      </a:accent5>
      <a:accent6>
        <a:srgbClr val="5C2D5C"/>
      </a:accent6>
      <a:hlink>
        <a:srgbClr val="CC0033"/>
      </a:hlink>
      <a:folHlink>
        <a:srgbClr val="FF018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CC0066"/>
        </a:dk1>
        <a:lt1>
          <a:srgbClr val="FFFFFF"/>
        </a:lt1>
        <a:dk2>
          <a:srgbClr val="CC0066"/>
        </a:dk2>
        <a:lt2>
          <a:srgbClr val="993366"/>
        </a:lt2>
        <a:accent1>
          <a:srgbClr val="FFFFCC"/>
        </a:accent1>
        <a:accent2>
          <a:srgbClr val="663366"/>
        </a:accent2>
        <a:accent3>
          <a:srgbClr val="FFFFFF"/>
        </a:accent3>
        <a:accent4>
          <a:srgbClr val="AE0056"/>
        </a:accent4>
        <a:accent5>
          <a:srgbClr val="FFFFE2"/>
        </a:accent5>
        <a:accent6>
          <a:srgbClr val="5C2D5C"/>
        </a:accent6>
        <a:hlink>
          <a:srgbClr val="CC0033"/>
        </a:hlink>
        <a:folHlink>
          <a:srgbClr val="CC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CC0066"/>
        </a:dk1>
        <a:lt1>
          <a:srgbClr val="FFFFFF"/>
        </a:lt1>
        <a:dk2>
          <a:srgbClr val="CC0066"/>
        </a:dk2>
        <a:lt2>
          <a:srgbClr val="993366"/>
        </a:lt2>
        <a:accent1>
          <a:srgbClr val="FFFFCC"/>
        </a:accent1>
        <a:accent2>
          <a:srgbClr val="663366"/>
        </a:accent2>
        <a:accent3>
          <a:srgbClr val="FFFFFF"/>
        </a:accent3>
        <a:accent4>
          <a:srgbClr val="AE0056"/>
        </a:accent4>
        <a:accent5>
          <a:srgbClr val="FFFFE2"/>
        </a:accent5>
        <a:accent6>
          <a:srgbClr val="5C2D5C"/>
        </a:accent6>
        <a:hlink>
          <a:srgbClr val="CC0033"/>
        </a:hlink>
        <a:folHlink>
          <a:srgbClr val="FF01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851</Words>
  <Application>Microsoft Office PowerPoint</Application>
  <PresentationFormat>عرض على الشاشة (4:3)</PresentationFormat>
  <Paragraphs>141</Paragraphs>
  <Slides>29</Slides>
  <Notes>8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10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29</vt:i4>
      </vt:variant>
    </vt:vector>
  </HeadingPairs>
  <TitlesOfParts>
    <vt:vector size="41" baseType="lpstr">
      <vt:lpstr>宋体</vt:lpstr>
      <vt:lpstr>Arial</vt:lpstr>
      <vt:lpstr>Calibri</vt:lpstr>
      <vt:lpstr>Century Schoolbook</vt:lpstr>
      <vt:lpstr>굴림</vt:lpstr>
      <vt:lpstr>Times</vt:lpstr>
      <vt:lpstr>Times New Roman</vt:lpstr>
      <vt:lpstr>Verdana</vt:lpstr>
      <vt:lpstr>Wingdings</vt:lpstr>
      <vt:lpstr>Wingdings 2</vt:lpstr>
      <vt:lpstr>2_Theme8</vt:lpstr>
      <vt:lpstr>Oriel</vt:lpstr>
      <vt:lpstr>عرض تقديمي في PowerPoint</vt:lpstr>
      <vt:lpstr>Rickets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Pathophysiology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Radiography </vt:lpstr>
      <vt:lpstr>عرض تقديمي في PowerPoint</vt:lpstr>
      <vt:lpstr>Radiograph in a 4-year-old girl with rickets depicts bowing of the legs caused by loading.</vt:lpstr>
      <vt:lpstr>Treatment &amp; Management</vt:lpstr>
      <vt:lpstr>عرض تقديمي في PowerPoint</vt:lpstr>
      <vt:lpstr>عرض تقديمي في PowerPoint</vt:lpstr>
      <vt:lpstr>Rickets Medications</vt:lpstr>
      <vt:lpstr>عرض تقديمي في PowerPoint</vt:lpstr>
      <vt:lpstr>FOOD PYRAMID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STC_Admin</dc:creator>
  <cp:lastModifiedBy>f og</cp:lastModifiedBy>
  <cp:revision>42</cp:revision>
  <dcterms:created xsi:type="dcterms:W3CDTF">2014-10-14T21:26:45Z</dcterms:created>
  <dcterms:modified xsi:type="dcterms:W3CDTF">2017-04-30T18:59:06Z</dcterms:modified>
</cp:coreProperties>
</file>